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9" r:id="rId4"/>
    <p:sldId id="266" r:id="rId5"/>
    <p:sldId id="261" r:id="rId6"/>
    <p:sldId id="274" r:id="rId7"/>
    <p:sldId id="275" r:id="rId8"/>
    <p:sldId id="276" r:id="rId9"/>
    <p:sldId id="277" r:id="rId10"/>
    <p:sldId id="271" r:id="rId11"/>
    <p:sldId id="267" r:id="rId12"/>
    <p:sldId id="268" r:id="rId13"/>
    <p:sldId id="269" r:id="rId14"/>
    <p:sldId id="272" r:id="rId15"/>
    <p:sldId id="273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82" r:id="rId25"/>
  </p:sldIdLst>
  <p:sldSz cx="10693400" cy="7561263"/>
  <p:notesSz cx="6815138" cy="9942513"/>
  <p:custShowLst>
    <p:custShow name="Pokaz niestandardowy 1" id="0">
      <p:sldLst/>
    </p:custShow>
  </p:custShowLst>
  <p:defaultTextStyle>
    <a:defPPr>
      <a:defRPr lang="pl-PL"/>
    </a:defPPr>
    <a:lvl1pPr algn="l" rtl="0" eaLnBrk="0" fontAlgn="base" hangingPunct="0">
      <a:spcBef>
        <a:spcPct val="3000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990000"/>
    <a:srgbClr val="FF9933"/>
    <a:srgbClr val="FFCC00"/>
    <a:srgbClr val="9999FF"/>
    <a:srgbClr val="CC66FF"/>
    <a:srgbClr val="009900"/>
    <a:srgbClr val="000099"/>
    <a:srgbClr val="FFFFFF"/>
    <a:srgbClr val="FFFF99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40" autoAdjust="0"/>
  </p:normalViewPr>
  <p:slideViewPr>
    <p:cSldViewPr>
      <p:cViewPr varScale="1">
        <p:scale>
          <a:sx n="59" d="100"/>
          <a:sy n="59" d="100"/>
        </p:scale>
        <p:origin x="-1302" y="-90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144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8" d="100"/>
        <a:sy n="88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202" y="-67"/>
      </p:cViewPr>
      <p:guideLst>
        <p:guide orient="horz" pos="3131"/>
        <p:guide pos="214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433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0800" y="0"/>
            <a:ext cx="295433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5433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0800" y="9444038"/>
            <a:ext cx="295433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1" rIns="91404" bIns="45701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Times New Roman" charset="0"/>
              </a:defRPr>
            </a:lvl1pPr>
          </a:lstStyle>
          <a:p>
            <a:fld id="{E1E19EEE-00ED-43FA-839D-13ABF3EBFD23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69975" y="338138"/>
            <a:ext cx="4678363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3875" y="3957638"/>
            <a:ext cx="5942013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0"/>
            <a:r>
              <a:rPr lang="pl-PL" dirty="0" smtClean="0"/>
              <a:t>	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620838" y="6359525"/>
            <a:ext cx="3055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09" rIns="91420" bIns="45709">
            <a:spAutoFit/>
          </a:bodyPr>
          <a:lstStyle/>
          <a:p>
            <a:pPr algn="ctr">
              <a:spcBef>
                <a:spcPct val="0"/>
              </a:spcBef>
              <a:defRPr/>
            </a:pPr>
            <a:endParaRPr lang="en-US" b="0">
              <a:latin typeface="Times New Roman" charset="0"/>
              <a:ea typeface="+mn-ea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833938" y="9551988"/>
            <a:ext cx="1635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09" rIns="91420" bIns="45709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000" b="0">
                <a:latin typeface="Ottawa" pitchFamily="2" charset="0"/>
                <a:ea typeface="+mn-ea"/>
              </a:rPr>
              <a:t> </a:t>
            </a:r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23875" y="9551988"/>
            <a:ext cx="594201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800" rIns="91603" bIns="45800" numCol="1" anchor="b" anchorCtr="0" compatLnSpc="1">
            <a:prstTxWarp prst="textNoShape">
              <a:avLst/>
            </a:prstTxWarp>
          </a:bodyPr>
          <a:lstStyle>
            <a:lvl1pPr algn="ctr" defTabSz="915988">
              <a:spcBef>
                <a:spcPct val="0"/>
              </a:spcBef>
              <a:buFont typeface="Symbol" charset="2"/>
              <a:buChar char="ă"/>
              <a:defRPr sz="1000">
                <a:ea typeface="+mn-ea"/>
              </a:defRPr>
            </a:lvl1pPr>
          </a:lstStyle>
          <a:p>
            <a:pPr>
              <a:defRPr/>
            </a:pPr>
            <a:r>
              <a:rPr lang="pl-PL" dirty="0" smtClean="0"/>
              <a:t> </a:t>
            </a:r>
            <a:r>
              <a:rPr lang="pl-PL" b="0" dirty="0" err="1" smtClean="0"/>
              <a:t>szkolenia</a:t>
            </a:r>
            <a:r>
              <a:rPr lang="pl-PL" b="0" u="sng" dirty="0" err="1" smtClean="0"/>
              <a:t>@dobrytrener.pl</a:t>
            </a:r>
            <a:r>
              <a:rPr lang="pl-PL" b="0" dirty="0" smtClean="0"/>
              <a:t>, </a:t>
            </a:r>
            <a:r>
              <a:rPr lang="pl-PL" b="0" u="sng" dirty="0" smtClean="0"/>
              <a:t>http://www.dobrytrener.pl</a:t>
            </a:r>
            <a:endParaRPr lang="pl-PL" b="0" u="sng" dirty="0"/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638675" y="9551988"/>
            <a:ext cx="183038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3" tIns="45800" rIns="0" bIns="45800" numCol="1" anchor="b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000"/>
            </a:lvl1pPr>
          </a:lstStyle>
          <a:p>
            <a:fld id="{C3A28C04-DD3C-4FD3-A25B-059323DC618C}" type="slidenum">
              <a:rPr lang="pl-PL"/>
              <a:pPr/>
              <a:t>‹#›</a:t>
            </a:fld>
            <a:endParaRPr lang="pl-PL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523875" y="9723438"/>
            <a:ext cx="5942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29" tIns="45714" rIns="91429" bIns="45714"/>
          <a:lstStyle/>
          <a:p>
            <a:pPr>
              <a:defRPr/>
            </a:pPr>
            <a:endParaRPr lang="pl-PL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 </a:t>
            </a:r>
            <a:r>
              <a:rPr lang="pl-PL" b="0" smtClean="0"/>
              <a:t>szkolenia</a:t>
            </a:r>
            <a:r>
              <a:rPr lang="pl-PL" b="0" u="sng" smtClean="0"/>
              <a:t>@dobrytrener.pl</a:t>
            </a:r>
            <a:r>
              <a:rPr lang="pl-PL" b="0" smtClean="0"/>
              <a:t>, </a:t>
            </a:r>
            <a:r>
              <a:rPr lang="pl-PL" b="0" u="sng" smtClean="0"/>
              <a:t>http://www.dobrytrener.pl</a:t>
            </a:r>
            <a:endParaRPr lang="pl-PL" b="0" u="sng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A28C04-DD3C-4FD3-A25B-059323DC618C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22164" y="472505"/>
            <a:ext cx="4312377" cy="94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defTabSz="1111250"/>
            <a:r>
              <a:rPr lang="pl-PL" i="1" dirty="0">
                <a:latin typeface="Segoe Print" pitchFamily="2" charset="0"/>
              </a:rPr>
              <a:t>Nieustannie rozwijamy się,</a:t>
            </a:r>
          </a:p>
          <a:p>
            <a:pPr defTabSz="1111250"/>
            <a:r>
              <a:rPr lang="pl-PL" i="1" dirty="0">
                <a:latin typeface="Segoe Print" pitchFamily="2" charset="0"/>
              </a:rPr>
              <a:t>by móc rozwijać innych…</a:t>
            </a:r>
          </a:p>
        </p:txBody>
      </p:sp>
      <p:sp>
        <p:nvSpPr>
          <p:cNvPr id="1210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3375" y="5220791"/>
            <a:ext cx="7486650" cy="576263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12103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22165" y="2447825"/>
            <a:ext cx="9720386" cy="1620838"/>
          </a:xfrm>
        </p:spPr>
        <p:txBody>
          <a:bodyPr/>
          <a:lstStyle>
            <a:lvl1pPr algn="ctr">
              <a:lnSpc>
                <a:spcPct val="110000"/>
              </a:lnSpc>
              <a:defRPr sz="42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2725" y="122238"/>
            <a:ext cx="2292350" cy="674528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4088" y="122238"/>
            <a:ext cx="6726237" cy="674528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54088" y="122238"/>
            <a:ext cx="9170987" cy="67452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088" y="122238"/>
            <a:ext cx="6478587" cy="151288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54088" y="1846263"/>
            <a:ext cx="4508500" cy="5021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4988" y="1846263"/>
            <a:ext cx="4510087" cy="50212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088" y="122238"/>
            <a:ext cx="6478587" cy="151288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54088" y="1846263"/>
            <a:ext cx="9170987" cy="5021262"/>
          </a:xfrm>
        </p:spPr>
        <p:txBody>
          <a:bodyPr/>
          <a:lstStyle/>
          <a:p>
            <a:pPr lvl="0"/>
            <a:r>
              <a:rPr lang="pl-PL" noProof="0" smtClean="0"/>
              <a:t>Kliknij ikonę, aby dodać tabelę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  <a:lvl3pPr>
              <a:buClr>
                <a:srgbClr val="990000"/>
              </a:buClr>
              <a:buSzPct val="100000"/>
              <a:buFont typeface="Arial" pitchFamily="34" charset="0"/>
              <a:buChar char="•"/>
              <a:defRPr sz="2400">
                <a:latin typeface="+mn-lt"/>
              </a:defRPr>
            </a:lvl3pPr>
            <a:lvl4pPr>
              <a:buClr>
                <a:srgbClr val="990000"/>
              </a:buClr>
              <a:buSzPct val="100000"/>
              <a:buFont typeface="Arial" pitchFamily="34" charset="0"/>
              <a:buChar char="•"/>
              <a:defRPr sz="2400">
                <a:latin typeface="+mn-lt"/>
              </a:defRPr>
            </a:lvl4pPr>
            <a:lvl5pPr>
              <a:buClr>
                <a:srgbClr val="990000"/>
              </a:buClr>
              <a:buSzPct val="100000"/>
              <a:buFont typeface="Arial" pitchFamily="34" charset="0"/>
              <a:buChar char="•"/>
              <a:defRPr sz="2400">
                <a:latin typeface="+mn-lt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168" y="122238"/>
            <a:ext cx="6768753" cy="151288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168" y="1999729"/>
            <a:ext cx="4508500" cy="5021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4988" y="1999729"/>
            <a:ext cx="4510087" cy="5021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179" y="1908423"/>
            <a:ext cx="9505058" cy="517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Zachowania werbalne</a:t>
            </a:r>
          </a:p>
          <a:p>
            <a:pPr lvl="1"/>
            <a:endParaRPr lang="pl-PL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66179" y="179512"/>
            <a:ext cx="6768753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Komunikacja</a:t>
            </a:r>
          </a:p>
        </p:txBody>
      </p:sp>
      <p:pic>
        <p:nvPicPr>
          <p:cNvPr id="6" name="Obraz 5" descr="dt fin logo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8875092" y="432351"/>
            <a:ext cx="1338528" cy="82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95363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990000"/>
          </a:solidFill>
          <a:latin typeface="Segoe Print" pitchFamily="2" charset="0"/>
          <a:ea typeface="ＭＳ Ｐゴシック" charset="-128"/>
          <a:cs typeface="+mj-cs"/>
        </a:defRPr>
      </a:lvl1pPr>
      <a:lvl2pPr algn="l" defTabSz="995363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990000"/>
          </a:solidFill>
          <a:latin typeface="Arial" charset="0"/>
          <a:ea typeface="ＭＳ Ｐゴシック" charset="-128"/>
        </a:defRPr>
      </a:lvl2pPr>
      <a:lvl3pPr algn="l" defTabSz="995363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990000"/>
          </a:solidFill>
          <a:latin typeface="Arial" charset="0"/>
          <a:ea typeface="ＭＳ Ｐゴシック" charset="-128"/>
        </a:defRPr>
      </a:lvl3pPr>
      <a:lvl4pPr algn="l" defTabSz="995363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990000"/>
          </a:solidFill>
          <a:latin typeface="Arial" charset="0"/>
          <a:ea typeface="ＭＳ Ｐゴシック" charset="-128"/>
        </a:defRPr>
      </a:lvl4pPr>
      <a:lvl5pPr algn="l" defTabSz="995363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990000"/>
          </a:solidFill>
          <a:latin typeface="Arial" charset="0"/>
          <a:ea typeface="ＭＳ Ｐゴシック" charset="-128"/>
        </a:defRPr>
      </a:lvl5pPr>
      <a:lvl6pPr marL="457200" algn="l" defTabSz="995363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990000"/>
          </a:solidFill>
          <a:latin typeface="Arial" charset="0"/>
        </a:defRPr>
      </a:lvl6pPr>
      <a:lvl7pPr marL="914400" algn="l" defTabSz="995363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990000"/>
          </a:solidFill>
          <a:latin typeface="Arial" charset="0"/>
        </a:defRPr>
      </a:lvl7pPr>
      <a:lvl8pPr marL="1371600" algn="l" defTabSz="995363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990000"/>
          </a:solidFill>
          <a:latin typeface="Arial" charset="0"/>
        </a:defRPr>
      </a:lvl8pPr>
      <a:lvl9pPr marL="1828800" algn="l" defTabSz="995363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990000"/>
          </a:solidFill>
          <a:latin typeface="Arial" charset="0"/>
        </a:defRPr>
      </a:lvl9pPr>
    </p:titleStyle>
    <p:bodyStyle>
      <a:lvl1pPr marL="373063" indent="-373063" algn="l" defTabSz="995363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110000"/>
        <a:buFont typeface="Wingdings" charset="2"/>
        <a:buChar char="§"/>
        <a:defRPr sz="2400" b="1">
          <a:solidFill>
            <a:schemeClr val="tx1"/>
          </a:solidFill>
          <a:latin typeface="Segoe Print" pitchFamily="2" charset="0"/>
          <a:ea typeface="ＭＳ Ｐゴシック" charset="-128"/>
          <a:cs typeface="+mn-cs"/>
        </a:defRPr>
      </a:lvl1pPr>
      <a:lvl2pPr marL="809625" indent="-311150" algn="l" defTabSz="995363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Char char="•"/>
        <a:defRPr sz="2400" b="1">
          <a:solidFill>
            <a:schemeClr val="tx1"/>
          </a:solidFill>
          <a:latin typeface="Segoe Print" pitchFamily="2" charset="0"/>
          <a:ea typeface="ＭＳ Ｐゴシック" charset="-128"/>
        </a:defRPr>
      </a:lvl2pPr>
      <a:lvl3pPr marL="1244600" indent="-249238" algn="l" defTabSz="995363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Font typeface="Wingdings" charset="2"/>
        <a:buChar char="n"/>
        <a:defRPr sz="2600">
          <a:solidFill>
            <a:schemeClr val="tx1"/>
          </a:solidFill>
          <a:latin typeface="Tahoma" charset="0"/>
          <a:ea typeface="ＭＳ Ｐゴシック" charset="-128"/>
        </a:defRPr>
      </a:lvl3pPr>
      <a:lvl4pPr marL="1741488" indent="-247650" algn="l" defTabSz="995363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Font typeface="Wingdings" charset="2"/>
        <a:buChar char="n"/>
        <a:defRPr sz="2200">
          <a:solidFill>
            <a:schemeClr val="tx1"/>
          </a:solidFill>
          <a:latin typeface="Tahoma" charset="0"/>
          <a:ea typeface="ＭＳ Ｐゴシック" charset="-128"/>
        </a:defRPr>
      </a:lvl4pPr>
      <a:lvl5pPr marL="2239963" indent="-249238" algn="l" defTabSz="995363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Font typeface="Wingdings" charset="2"/>
        <a:buChar char="n"/>
        <a:defRPr sz="2200">
          <a:solidFill>
            <a:schemeClr val="tx1"/>
          </a:solidFill>
          <a:latin typeface="Tahoma" charset="0"/>
          <a:ea typeface="ＭＳ Ｐゴシック" charset="-128"/>
        </a:defRPr>
      </a:lvl5pPr>
      <a:lvl6pPr marL="2697163" indent="-249238" algn="l" defTabSz="995363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Font typeface="Wingdings" charset="2"/>
        <a:buChar char="n"/>
        <a:defRPr sz="2200">
          <a:solidFill>
            <a:schemeClr val="tx1"/>
          </a:solidFill>
          <a:latin typeface="Tahoma" charset="0"/>
          <a:ea typeface="ＭＳ Ｐゴシック" charset="-128"/>
        </a:defRPr>
      </a:lvl6pPr>
      <a:lvl7pPr marL="3154363" indent="-249238" algn="l" defTabSz="995363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Font typeface="Wingdings" charset="2"/>
        <a:buChar char="n"/>
        <a:defRPr sz="2200">
          <a:solidFill>
            <a:schemeClr val="tx1"/>
          </a:solidFill>
          <a:latin typeface="Tahoma" charset="0"/>
          <a:ea typeface="ＭＳ Ｐゴシック" charset="-128"/>
        </a:defRPr>
      </a:lvl7pPr>
      <a:lvl8pPr marL="3611563" indent="-249238" algn="l" defTabSz="995363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Font typeface="Wingdings" charset="2"/>
        <a:buChar char="n"/>
        <a:defRPr sz="2200">
          <a:solidFill>
            <a:schemeClr val="tx1"/>
          </a:solidFill>
          <a:latin typeface="Tahoma" charset="0"/>
          <a:ea typeface="ＭＳ Ｐゴシック" charset="-128"/>
        </a:defRPr>
      </a:lvl8pPr>
      <a:lvl9pPr marL="4068763" indent="-249238" algn="l" defTabSz="995363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150000"/>
        <a:buFont typeface="Wingdings" charset="2"/>
        <a:buChar char="n"/>
        <a:defRPr sz="2200">
          <a:solidFill>
            <a:schemeClr val="tx1"/>
          </a:solidFill>
          <a:latin typeface="Tahoma" charset="0"/>
          <a:ea typeface="ＭＳ Ｐゴシック" charset="-128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603375" y="5220791"/>
            <a:ext cx="7486650" cy="1368152"/>
          </a:xfrm>
        </p:spPr>
        <p:txBody>
          <a:bodyPr/>
          <a:lstStyle/>
          <a:p>
            <a:r>
              <a:rPr lang="pl-PL" dirty="0" smtClean="0"/>
              <a:t>Agnieszka Maziarz-Lipka</a:t>
            </a:r>
          </a:p>
          <a:p>
            <a:r>
              <a:rPr lang="pl-PL" dirty="0" smtClean="0"/>
              <a:t>Sebastian Szczepanowski</a:t>
            </a:r>
          </a:p>
          <a:p>
            <a:r>
              <a:rPr lang="pl-PL" dirty="0" smtClean="0"/>
              <a:t>Liliana Wieliczko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Podsumowanie projektu </a:t>
            </a:r>
            <a:br>
              <a:rPr lang="pl-PL" dirty="0" smtClean="0"/>
            </a:br>
            <a:r>
              <a:rPr lang="pl-PL" dirty="0" smtClean="0"/>
              <a:t>„Akademia Menedżera”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172" y="4140671"/>
            <a:ext cx="24482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0956" y="3924647"/>
            <a:ext cx="2340000" cy="198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000" y="179512"/>
            <a:ext cx="6768753" cy="1512887"/>
          </a:xfrm>
        </p:spPr>
        <p:txBody>
          <a:bodyPr/>
          <a:lstStyle/>
          <a:p>
            <a:r>
              <a:rPr lang="pl-PL" dirty="0" smtClean="0"/>
              <a:t>Informacje od uczestników nieformalne, na temat szkoleń</a:t>
            </a:r>
            <a:endParaRPr lang="pl-P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195" y="1470428"/>
            <a:ext cx="10447089" cy="598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000" y="611560"/>
            <a:ext cx="8280921" cy="648791"/>
          </a:xfrm>
        </p:spPr>
        <p:txBody>
          <a:bodyPr/>
          <a:lstStyle/>
          <a:p>
            <a:r>
              <a:rPr lang="pl-PL" dirty="0" smtClean="0"/>
              <a:t>Rekomendacje na przyszłość - szkolenia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6180" y="1630239"/>
            <a:ext cx="9505058" cy="5822800"/>
          </a:xfrm>
        </p:spPr>
        <p:txBody>
          <a:bodyPr/>
          <a:lstStyle/>
          <a:p>
            <a:r>
              <a:rPr lang="pl-PL" dirty="0" smtClean="0"/>
              <a:t>Powrót do </a:t>
            </a:r>
            <a:r>
              <a:rPr lang="pl-PL" dirty="0" smtClean="0">
                <a:solidFill>
                  <a:srgbClr val="990000"/>
                </a:solidFill>
              </a:rPr>
              <a:t>udzielania informacji zwrotnej</a:t>
            </a:r>
            <a:r>
              <a:rPr lang="pl-PL" dirty="0" smtClean="0"/>
              <a:t>, szczególnie </a:t>
            </a:r>
            <a:r>
              <a:rPr lang="pl-PL" dirty="0" smtClean="0">
                <a:solidFill>
                  <a:srgbClr val="990000"/>
                </a:solidFill>
              </a:rPr>
              <a:t>opartej na dialogu </a:t>
            </a:r>
            <a:r>
              <a:rPr lang="pl-PL" dirty="0" smtClean="0"/>
              <a:t>– by wzmacniać samodzielność </a:t>
            </a:r>
            <a:br>
              <a:rPr lang="pl-PL" dirty="0" smtClean="0"/>
            </a:br>
            <a:r>
              <a:rPr lang="pl-PL" dirty="0" smtClean="0"/>
              <a:t>i odpowiedzialność pracowników</a:t>
            </a:r>
          </a:p>
          <a:p>
            <a:pPr>
              <a:buNone/>
            </a:pPr>
            <a:endParaRPr lang="pl-PL" dirty="0" smtClean="0"/>
          </a:p>
          <a:p>
            <a:r>
              <a:rPr lang="pl-PL" dirty="0" smtClean="0">
                <a:solidFill>
                  <a:srgbClr val="990000"/>
                </a:solidFill>
              </a:rPr>
              <a:t>Praca nad motywacją własną</a:t>
            </a:r>
            <a:r>
              <a:rPr lang="pl-PL" dirty="0" smtClean="0"/>
              <a:t> – by uświadamiać sobie własny wpływ na rzeczywistość i zwiększać własną aktywność. Szczególnie istotna praca nad poczuciem </a:t>
            </a:r>
            <a:r>
              <a:rPr lang="pl-PL" dirty="0" smtClean="0">
                <a:solidFill>
                  <a:srgbClr val="990000"/>
                </a:solidFill>
              </a:rPr>
              <a:t>autonomii, rozwoju własnych kompetencji i relacyjności </a:t>
            </a:r>
          </a:p>
          <a:p>
            <a:endParaRPr lang="pl-PL" dirty="0" smtClean="0"/>
          </a:p>
          <a:p>
            <a:r>
              <a:rPr lang="pl-PL" dirty="0" smtClean="0"/>
              <a:t>Wzmacnianie </a:t>
            </a:r>
            <a:r>
              <a:rPr lang="pl-PL" dirty="0" smtClean="0">
                <a:solidFill>
                  <a:srgbClr val="990000"/>
                </a:solidFill>
              </a:rPr>
              <a:t>umiejętności rozwiązywania problemów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konstruktywnej rozmowie  </a:t>
            </a:r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000" y="179512"/>
            <a:ext cx="8352928" cy="1512887"/>
          </a:xfrm>
        </p:spPr>
        <p:txBody>
          <a:bodyPr/>
          <a:lstStyle/>
          <a:p>
            <a:r>
              <a:rPr lang="pl-PL" dirty="0" smtClean="0"/>
              <a:t>Rekomendacje na przyszłość  dla kierowników:  wzmacnianie umiejętności koordynatorów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Przynajmniej raz w miesiącu przełożony powinien rozmawiać z koordynatorem na temat jego sposobu zarządzania zespołem</a:t>
            </a:r>
          </a:p>
          <a:p>
            <a:pPr lvl="1"/>
            <a:r>
              <a:rPr lang="pl-PL" dirty="0" smtClean="0"/>
              <a:t>W jaki sposób rozdzielane są zadania</a:t>
            </a:r>
          </a:p>
          <a:p>
            <a:pPr lvl="1"/>
            <a:r>
              <a:rPr lang="pl-PL" dirty="0" smtClean="0"/>
              <a:t>Jak monitorowane są działania</a:t>
            </a:r>
          </a:p>
          <a:p>
            <a:pPr lvl="1"/>
            <a:r>
              <a:rPr lang="pl-PL" dirty="0" smtClean="0"/>
              <a:t>Jak udzielana jest informacja zwrotna </a:t>
            </a:r>
          </a:p>
          <a:p>
            <a:endParaRPr lang="pl-PL" dirty="0" smtClean="0"/>
          </a:p>
          <a:p>
            <a:r>
              <a:rPr lang="pl-PL" dirty="0" smtClean="0"/>
              <a:t>Przy okazji bytności w lokalizacji, warto by chociaż raz na kwartał uczestniczył w spotkaniu prowadzonym przez koordynatora (uczestniczył, nie prowadził!) i udzielił informacji zwrotnej 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000" y="179512"/>
            <a:ext cx="7776865" cy="1512887"/>
          </a:xfrm>
        </p:spPr>
        <p:txBody>
          <a:bodyPr/>
          <a:lstStyle/>
          <a:p>
            <a:r>
              <a:rPr lang="pl-PL" dirty="0" smtClean="0"/>
              <a:t>Rekomendacje dla dyrektorów, by wzmacniać umiejętności kierowników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8148" y="1908423"/>
            <a:ext cx="10027221" cy="5174728"/>
          </a:xfrm>
        </p:spPr>
        <p:txBody>
          <a:bodyPr/>
          <a:lstStyle/>
          <a:p>
            <a:r>
              <a:rPr lang="pl-PL" dirty="0" smtClean="0"/>
              <a:t>Przynajmniej raz w miesiącu dyrektor powinien rozmawiać</a:t>
            </a:r>
            <a:br>
              <a:rPr lang="pl-PL" dirty="0" smtClean="0"/>
            </a:br>
            <a:r>
              <a:rPr lang="pl-PL" dirty="0" smtClean="0"/>
              <a:t> z kierownikiem na temat jego sposobu zarządzania zespołem</a:t>
            </a:r>
          </a:p>
          <a:p>
            <a:pPr lvl="1"/>
            <a:r>
              <a:rPr lang="pl-PL" dirty="0" smtClean="0"/>
              <a:t>W jaki sposób rozdzielane są zadania</a:t>
            </a:r>
          </a:p>
          <a:p>
            <a:pPr lvl="1"/>
            <a:r>
              <a:rPr lang="pl-PL" dirty="0" smtClean="0"/>
              <a:t>Jak monitorowane są działania</a:t>
            </a:r>
          </a:p>
          <a:p>
            <a:pPr lvl="1"/>
            <a:r>
              <a:rPr lang="pl-PL" dirty="0" smtClean="0"/>
              <a:t>Jak udzielana jest informacja zwrotna </a:t>
            </a:r>
          </a:p>
          <a:p>
            <a:pPr lvl="1"/>
            <a:r>
              <a:rPr lang="pl-PL" dirty="0" smtClean="0"/>
              <a:t>W jaki sposób kierownik wzmacnia umiejętności koordynatorów w powyższych zagadnieniach</a:t>
            </a:r>
          </a:p>
          <a:p>
            <a:endParaRPr lang="pl-PL" dirty="0" smtClean="0"/>
          </a:p>
          <a:p>
            <a:r>
              <a:rPr lang="pl-PL" dirty="0" smtClean="0"/>
              <a:t>Warto by chociaż raz na kwartał uczestniczył w spotkaniu prowadzonym przez kierownika i udzielił mu potem informacji zwrotnej </a:t>
            </a:r>
          </a:p>
          <a:p>
            <a:endParaRPr lang="pl-PL" dirty="0"/>
          </a:p>
        </p:txBody>
      </p:sp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15631"/>
          <a:stretch>
            <a:fillRect/>
          </a:stretch>
        </p:blipFill>
        <p:spPr bwMode="auto">
          <a:xfrm>
            <a:off x="1170236" y="3780630"/>
            <a:ext cx="4968552" cy="331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r="7740"/>
          <a:stretch>
            <a:fillRect/>
          </a:stretch>
        </p:blipFill>
        <p:spPr bwMode="auto">
          <a:xfrm>
            <a:off x="1386260" y="468263"/>
            <a:ext cx="4113202" cy="250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386" y="1692399"/>
            <a:ext cx="448049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000" y="-180528"/>
            <a:ext cx="6768753" cy="1512887"/>
          </a:xfrm>
        </p:spPr>
        <p:txBody>
          <a:bodyPr/>
          <a:lstStyle/>
          <a:p>
            <a:r>
              <a:rPr lang="pl-PL" dirty="0" smtClean="0"/>
              <a:t>Nasze dodatkowe działania: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4000" y="982167"/>
            <a:ext cx="9505058" cy="5174728"/>
          </a:xfrm>
        </p:spPr>
        <p:txBody>
          <a:bodyPr/>
          <a:lstStyle/>
          <a:p>
            <a:r>
              <a:rPr lang="pl-PL" sz="2000" dirty="0" smtClean="0"/>
              <a:t>Wysyłaliśmy „pigułki poszkoleniowe” </a:t>
            </a:r>
          </a:p>
          <a:p>
            <a:endParaRPr lang="pl-PL" sz="2000" dirty="0" smtClean="0"/>
          </a:p>
          <a:p>
            <a:r>
              <a:rPr lang="pl-PL" sz="2000" dirty="0" smtClean="0"/>
              <a:t>Które potem ewoluowały w grupę na </a:t>
            </a:r>
            <a:r>
              <a:rPr lang="pl-PL" sz="2000" dirty="0" err="1" smtClean="0"/>
              <a:t>Facebooku</a:t>
            </a:r>
            <a:r>
              <a:rPr lang="pl-PL" sz="2000" dirty="0" smtClean="0"/>
              <a:t> z bieżącym dostępem do materiałów poszkoleniowych</a:t>
            </a:r>
          </a:p>
          <a:p>
            <a:endParaRPr lang="pl-PL" sz="2000" dirty="0" smtClean="0"/>
          </a:p>
          <a:p>
            <a:r>
              <a:rPr lang="pl-PL" sz="2000" dirty="0" smtClean="0"/>
              <a:t>Następnie materiały te, uzupełniane przez nas, zostały przeniesione do intranetu </a:t>
            </a:r>
          </a:p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156" y="3564607"/>
            <a:ext cx="387747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8428" y="5519831"/>
            <a:ext cx="3106379" cy="2041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2884" y="3060551"/>
            <a:ext cx="3318204" cy="215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8588" y="3348583"/>
            <a:ext cx="2608412" cy="1904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4812" y="5076775"/>
            <a:ext cx="3010846" cy="211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6220" y="3924647"/>
            <a:ext cx="8928992" cy="1512887"/>
          </a:xfrm>
        </p:spPr>
        <p:txBody>
          <a:bodyPr/>
          <a:lstStyle/>
          <a:p>
            <a:pPr algn="ctr"/>
            <a:r>
              <a:rPr lang="pl-PL" sz="3200" dirty="0" smtClean="0"/>
              <a:t>Poziom zadowolenia uczestników – wyniki ankiet oceniających</a:t>
            </a:r>
            <a:endParaRPr lang="pl-PL" sz="3200" dirty="0"/>
          </a:p>
        </p:txBody>
      </p:sp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Ankieta oceniająca szkolenie</a:t>
            </a:r>
            <a:endParaRPr lang="pl-PL" dirty="0"/>
          </a:p>
        </p:txBody>
      </p:sp>
      <p:pic>
        <p:nvPicPr>
          <p:cNvPr id="6" name="Obraz 5" descr="Zrzut ekranu 2016-12-20 13.03.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180" y="1836415"/>
            <a:ext cx="9253496" cy="403244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132" y="179512"/>
            <a:ext cx="6768753" cy="1512887"/>
          </a:xfrm>
        </p:spPr>
        <p:txBody>
          <a:bodyPr/>
          <a:lstStyle/>
          <a:p>
            <a:r>
              <a:rPr lang="pl-PL" dirty="0" smtClean="0"/>
              <a:t>Wyniki ankiet oceniających </a:t>
            </a:r>
            <a:br>
              <a:rPr lang="pl-PL" dirty="0" smtClean="0"/>
            </a:br>
            <a:r>
              <a:rPr lang="pl-PL" dirty="0" smtClean="0"/>
              <a:t>Akademia Menedżera </a:t>
            </a:r>
            <a:br>
              <a:rPr lang="pl-PL" dirty="0" smtClean="0"/>
            </a:br>
            <a:r>
              <a:rPr lang="pl-PL" dirty="0" smtClean="0"/>
              <a:t>01. Role Menedżera</a:t>
            </a:r>
            <a:endParaRPr lang="pl-PL" dirty="0"/>
          </a:p>
        </p:txBody>
      </p:sp>
      <p:pic>
        <p:nvPicPr>
          <p:cNvPr id="5" name="Obraz 4" descr="Zrzut ekranu 2016-12-20 13.03.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132" y="2628503"/>
            <a:ext cx="9253496" cy="4032448"/>
          </a:xfrm>
          <a:prstGeom prst="rect">
            <a:avLst/>
          </a:prstGeom>
        </p:spPr>
      </p:pic>
      <p:sp>
        <p:nvSpPr>
          <p:cNvPr id="6" name="Symbol zastępczy zawartości 3"/>
          <p:cNvSpPr txBox="1">
            <a:spLocks/>
          </p:cNvSpPr>
          <p:nvPr/>
        </p:nvSpPr>
        <p:spPr bwMode="auto">
          <a:xfrm>
            <a:off x="9523164" y="3132559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4,77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234132" y="1918271"/>
            <a:ext cx="3312368" cy="926256"/>
          </a:xfrm>
        </p:spPr>
        <p:txBody>
          <a:bodyPr/>
          <a:lstStyle/>
          <a:p>
            <a:r>
              <a:rPr lang="pl-PL" dirty="0" smtClean="0"/>
              <a:t>Skala ocen 1 – 5</a:t>
            </a:r>
          </a:p>
          <a:p>
            <a:r>
              <a:rPr lang="pl-PL" dirty="0" smtClean="0"/>
              <a:t>N = 75</a:t>
            </a:r>
            <a:endParaRPr lang="pl-PL" dirty="0"/>
          </a:p>
        </p:txBody>
      </p:sp>
      <p:sp>
        <p:nvSpPr>
          <p:cNvPr id="7" name="Symbol zastępczy zawartości 3"/>
          <p:cNvSpPr txBox="1">
            <a:spLocks/>
          </p:cNvSpPr>
          <p:nvPr/>
        </p:nvSpPr>
        <p:spPr bwMode="auto">
          <a:xfrm>
            <a:off x="9523164" y="3636615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4,88</a:t>
            </a:r>
          </a:p>
        </p:txBody>
      </p:sp>
      <p:sp>
        <p:nvSpPr>
          <p:cNvPr id="8" name="Symbol zastępczy zawartości 3"/>
          <p:cNvSpPr txBox="1">
            <a:spLocks/>
          </p:cNvSpPr>
          <p:nvPr/>
        </p:nvSpPr>
        <p:spPr bwMode="auto">
          <a:xfrm>
            <a:off x="9523164" y="414067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4,89</a:t>
            </a:r>
          </a:p>
        </p:txBody>
      </p:sp>
      <p:sp>
        <p:nvSpPr>
          <p:cNvPr id="9" name="Symbol zastępczy zawartości 3"/>
          <p:cNvSpPr txBox="1">
            <a:spLocks/>
          </p:cNvSpPr>
          <p:nvPr/>
        </p:nvSpPr>
        <p:spPr bwMode="auto">
          <a:xfrm>
            <a:off x="9523164" y="4716735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4,95</a:t>
            </a:r>
          </a:p>
        </p:txBody>
      </p:sp>
      <p:sp>
        <p:nvSpPr>
          <p:cNvPr id="10" name="Symbol zastępczy zawartości 3"/>
          <p:cNvSpPr txBox="1">
            <a:spLocks/>
          </p:cNvSpPr>
          <p:nvPr/>
        </p:nvSpPr>
        <p:spPr bwMode="auto">
          <a:xfrm>
            <a:off x="9523164" y="5148783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4,72</a:t>
            </a:r>
          </a:p>
        </p:txBody>
      </p:sp>
      <p:sp>
        <p:nvSpPr>
          <p:cNvPr id="11" name="Symbol zastępczy zawartości 3"/>
          <p:cNvSpPr txBox="1">
            <a:spLocks/>
          </p:cNvSpPr>
          <p:nvPr/>
        </p:nvSpPr>
        <p:spPr bwMode="auto">
          <a:xfrm>
            <a:off x="9523164" y="5508823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4,69</a:t>
            </a:r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 bwMode="auto">
          <a:xfrm>
            <a:off x="9523164" y="594087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4,34</a:t>
            </a:r>
          </a:p>
        </p:txBody>
      </p:sp>
      <p:sp>
        <p:nvSpPr>
          <p:cNvPr id="13" name="Symbol zastępczy zawartości 3"/>
          <p:cNvSpPr txBox="1">
            <a:spLocks/>
          </p:cNvSpPr>
          <p:nvPr/>
        </p:nvSpPr>
        <p:spPr bwMode="auto">
          <a:xfrm>
            <a:off x="9523164" y="630091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4,79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530276" y="6847358"/>
            <a:ext cx="590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Segoe Print" pitchFamily="2" charset="0"/>
              </a:rPr>
              <a:t>Czy polecił(a)byś to szkolenie innym?</a:t>
            </a:r>
            <a:endParaRPr lang="pl-PL" dirty="0">
              <a:latin typeface="Segoe Print" pitchFamily="2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7869710" y="6847358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  <a:latin typeface="Segoe Print" pitchFamily="2" charset="0"/>
              </a:rPr>
              <a:t>100% TAK</a:t>
            </a:r>
            <a:endParaRPr lang="pl-PL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132" y="179512"/>
            <a:ext cx="7920880" cy="1512887"/>
          </a:xfrm>
        </p:spPr>
        <p:txBody>
          <a:bodyPr/>
          <a:lstStyle/>
          <a:p>
            <a:r>
              <a:rPr lang="pl-PL" dirty="0" smtClean="0"/>
              <a:t>Wyniki ankiet oceniających </a:t>
            </a:r>
            <a:br>
              <a:rPr lang="pl-PL" dirty="0" smtClean="0"/>
            </a:br>
            <a:r>
              <a:rPr lang="pl-PL" dirty="0" smtClean="0"/>
              <a:t>Akademia Menedżera </a:t>
            </a:r>
            <a:br>
              <a:rPr lang="pl-PL" dirty="0" smtClean="0"/>
            </a:br>
            <a:r>
              <a:rPr lang="pl-PL" dirty="0" smtClean="0"/>
              <a:t>02. Prowadzenie spotkań z zespołem</a:t>
            </a:r>
            <a:endParaRPr lang="pl-PL" dirty="0"/>
          </a:p>
        </p:txBody>
      </p:sp>
      <p:pic>
        <p:nvPicPr>
          <p:cNvPr id="5" name="Obraz 4" descr="Zrzut ekranu 2016-12-20 13.03.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132" y="2628503"/>
            <a:ext cx="9253496" cy="4032448"/>
          </a:xfrm>
          <a:prstGeom prst="rect">
            <a:avLst/>
          </a:prstGeom>
        </p:spPr>
      </p:pic>
      <p:sp>
        <p:nvSpPr>
          <p:cNvPr id="6" name="Symbol zastępczy zawartości 3"/>
          <p:cNvSpPr txBox="1">
            <a:spLocks/>
          </p:cNvSpPr>
          <p:nvPr/>
        </p:nvSpPr>
        <p:spPr bwMode="auto">
          <a:xfrm>
            <a:off x="9523164" y="3132559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4,76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234132" y="1918271"/>
            <a:ext cx="3312368" cy="926256"/>
          </a:xfrm>
        </p:spPr>
        <p:txBody>
          <a:bodyPr/>
          <a:lstStyle/>
          <a:p>
            <a:r>
              <a:rPr lang="pl-PL" dirty="0" smtClean="0"/>
              <a:t>Skala ocen 1 – 5</a:t>
            </a:r>
          </a:p>
          <a:p>
            <a:r>
              <a:rPr lang="pl-PL" dirty="0" smtClean="0"/>
              <a:t>N = 102</a:t>
            </a:r>
            <a:endParaRPr lang="pl-PL" dirty="0"/>
          </a:p>
        </p:txBody>
      </p:sp>
      <p:sp>
        <p:nvSpPr>
          <p:cNvPr id="7" name="Symbol zastępczy zawartości 3"/>
          <p:cNvSpPr txBox="1">
            <a:spLocks/>
          </p:cNvSpPr>
          <p:nvPr/>
        </p:nvSpPr>
        <p:spPr bwMode="auto">
          <a:xfrm>
            <a:off x="9523164" y="3636615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4,83</a:t>
            </a:r>
          </a:p>
        </p:txBody>
      </p:sp>
      <p:sp>
        <p:nvSpPr>
          <p:cNvPr id="8" name="Symbol zastępczy zawartości 3"/>
          <p:cNvSpPr txBox="1">
            <a:spLocks/>
          </p:cNvSpPr>
          <p:nvPr/>
        </p:nvSpPr>
        <p:spPr bwMode="auto">
          <a:xfrm>
            <a:off x="9523164" y="414067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4,82</a:t>
            </a:r>
          </a:p>
        </p:txBody>
      </p:sp>
      <p:sp>
        <p:nvSpPr>
          <p:cNvPr id="9" name="Symbol zastępczy zawartości 3"/>
          <p:cNvSpPr txBox="1">
            <a:spLocks/>
          </p:cNvSpPr>
          <p:nvPr/>
        </p:nvSpPr>
        <p:spPr bwMode="auto">
          <a:xfrm>
            <a:off x="9523164" y="4716735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4,89</a:t>
            </a:r>
          </a:p>
        </p:txBody>
      </p:sp>
      <p:sp>
        <p:nvSpPr>
          <p:cNvPr id="10" name="Symbol zastępczy zawartości 3"/>
          <p:cNvSpPr txBox="1">
            <a:spLocks/>
          </p:cNvSpPr>
          <p:nvPr/>
        </p:nvSpPr>
        <p:spPr bwMode="auto">
          <a:xfrm>
            <a:off x="9523164" y="5148783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4,53</a:t>
            </a:r>
          </a:p>
        </p:txBody>
      </p:sp>
      <p:sp>
        <p:nvSpPr>
          <p:cNvPr id="11" name="Symbol zastępczy zawartości 3"/>
          <p:cNvSpPr txBox="1">
            <a:spLocks/>
          </p:cNvSpPr>
          <p:nvPr/>
        </p:nvSpPr>
        <p:spPr bwMode="auto">
          <a:xfrm>
            <a:off x="9523164" y="5508823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4,57</a:t>
            </a:r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 bwMode="auto">
          <a:xfrm>
            <a:off x="9523164" y="594087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4,05</a:t>
            </a:r>
          </a:p>
        </p:txBody>
      </p:sp>
      <p:sp>
        <p:nvSpPr>
          <p:cNvPr id="13" name="Symbol zastępczy zawartości 3"/>
          <p:cNvSpPr txBox="1">
            <a:spLocks/>
          </p:cNvSpPr>
          <p:nvPr/>
        </p:nvSpPr>
        <p:spPr bwMode="auto">
          <a:xfrm>
            <a:off x="9523164" y="630091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4,78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530276" y="6847358"/>
            <a:ext cx="590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Segoe Print" pitchFamily="2" charset="0"/>
              </a:rPr>
              <a:t>Czy polecił(a)byś to szkolenie innym?</a:t>
            </a:r>
            <a:endParaRPr lang="pl-PL" dirty="0">
              <a:latin typeface="Segoe Print" pitchFamily="2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7869710" y="6847358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  <a:latin typeface="Segoe Print" pitchFamily="2" charset="0"/>
              </a:rPr>
              <a:t>100% TAK</a:t>
            </a:r>
            <a:endParaRPr lang="pl-PL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6000" y="179512"/>
            <a:ext cx="6768753" cy="1512887"/>
          </a:xfrm>
        </p:spPr>
        <p:txBody>
          <a:bodyPr/>
          <a:lstStyle/>
          <a:p>
            <a:r>
              <a:rPr lang="pl-PL" dirty="0" smtClean="0"/>
              <a:t>Moduły naszych szkoleń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6140" y="1404367"/>
            <a:ext cx="6912767" cy="517472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pl-PL" dirty="0" smtClean="0"/>
              <a:t>Prowadzenie spotkań z zespołem</a:t>
            </a:r>
          </a:p>
          <a:p>
            <a:pPr>
              <a:lnSpc>
                <a:spcPct val="200000"/>
              </a:lnSpc>
            </a:pPr>
            <a:r>
              <a:rPr lang="pl-PL" dirty="0" smtClean="0"/>
              <a:t>Angażowanie i wzbudzanie motywacji</a:t>
            </a:r>
          </a:p>
          <a:p>
            <a:pPr>
              <a:lnSpc>
                <a:spcPct val="200000"/>
              </a:lnSpc>
            </a:pPr>
            <a:r>
              <a:rPr lang="pl-PL" dirty="0" smtClean="0"/>
              <a:t>Delegowanie zadań</a:t>
            </a:r>
          </a:p>
          <a:p>
            <a:pPr>
              <a:lnSpc>
                <a:spcPct val="200000"/>
              </a:lnSpc>
            </a:pPr>
            <a:r>
              <a:rPr lang="pl-PL" dirty="0" smtClean="0"/>
              <a:t>Planowanie, organizowanie pracy</a:t>
            </a:r>
          </a:p>
          <a:p>
            <a:pPr>
              <a:lnSpc>
                <a:spcPct val="200000"/>
              </a:lnSpc>
            </a:pPr>
            <a:r>
              <a:rPr lang="pl-PL" dirty="0" smtClean="0"/>
              <a:t>Rozwiązywanie problemów - współpraca w zespole i  pomiędzy zespołami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4812" y="179587"/>
            <a:ext cx="1440160" cy="201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r="9112"/>
          <a:stretch>
            <a:fillRect/>
          </a:stretch>
        </p:blipFill>
        <p:spPr bwMode="auto">
          <a:xfrm rot="2015805">
            <a:off x="7618572" y="1149850"/>
            <a:ext cx="1185822" cy="180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7501" r="9990"/>
          <a:stretch>
            <a:fillRect/>
          </a:stretch>
        </p:blipFill>
        <p:spPr bwMode="auto">
          <a:xfrm>
            <a:off x="6426820" y="3348583"/>
            <a:ext cx="211246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9108" y="1980431"/>
            <a:ext cx="122979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63124" y="4212679"/>
            <a:ext cx="136325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8948" y="5148783"/>
            <a:ext cx="1314252" cy="20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132" y="179512"/>
            <a:ext cx="7920880" cy="1512887"/>
          </a:xfrm>
        </p:spPr>
        <p:txBody>
          <a:bodyPr/>
          <a:lstStyle/>
          <a:p>
            <a:r>
              <a:rPr lang="pl-PL" dirty="0" smtClean="0"/>
              <a:t>Wyniki ankiet oceniających </a:t>
            </a:r>
            <a:br>
              <a:rPr lang="pl-PL" dirty="0" smtClean="0"/>
            </a:br>
            <a:r>
              <a:rPr lang="pl-PL" dirty="0" smtClean="0"/>
              <a:t>Akademia Menedżera </a:t>
            </a:r>
            <a:br>
              <a:rPr lang="pl-PL" dirty="0" smtClean="0"/>
            </a:br>
            <a:r>
              <a:rPr lang="pl-PL" dirty="0" smtClean="0"/>
              <a:t>03. Angażowanie i wzbudzanie motywacji</a:t>
            </a:r>
            <a:endParaRPr lang="pl-PL" dirty="0"/>
          </a:p>
        </p:txBody>
      </p:sp>
      <p:pic>
        <p:nvPicPr>
          <p:cNvPr id="5" name="Obraz 4" descr="Zrzut ekranu 2016-12-20 13.03.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132" y="2628503"/>
            <a:ext cx="9253496" cy="4032448"/>
          </a:xfrm>
          <a:prstGeom prst="rect">
            <a:avLst/>
          </a:prstGeom>
        </p:spPr>
      </p:pic>
      <p:sp>
        <p:nvSpPr>
          <p:cNvPr id="6" name="Symbol zastępczy zawartości 3"/>
          <p:cNvSpPr txBox="1">
            <a:spLocks/>
          </p:cNvSpPr>
          <p:nvPr/>
        </p:nvSpPr>
        <p:spPr bwMode="auto">
          <a:xfrm>
            <a:off x="9523164" y="3132559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4,50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234132" y="1918271"/>
            <a:ext cx="3312368" cy="926256"/>
          </a:xfrm>
        </p:spPr>
        <p:txBody>
          <a:bodyPr/>
          <a:lstStyle/>
          <a:p>
            <a:r>
              <a:rPr lang="pl-PL" dirty="0" smtClean="0"/>
              <a:t>Skala ocen 1 – 5</a:t>
            </a:r>
          </a:p>
          <a:p>
            <a:r>
              <a:rPr lang="pl-PL" dirty="0" smtClean="0"/>
              <a:t>N = 106</a:t>
            </a:r>
            <a:endParaRPr lang="pl-PL" dirty="0"/>
          </a:p>
        </p:txBody>
      </p:sp>
      <p:sp>
        <p:nvSpPr>
          <p:cNvPr id="7" name="Symbol zastępczy zawartości 3"/>
          <p:cNvSpPr txBox="1">
            <a:spLocks/>
          </p:cNvSpPr>
          <p:nvPr/>
        </p:nvSpPr>
        <p:spPr bwMode="auto">
          <a:xfrm>
            <a:off x="9523164" y="3636615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4,59</a:t>
            </a:r>
          </a:p>
        </p:txBody>
      </p:sp>
      <p:sp>
        <p:nvSpPr>
          <p:cNvPr id="8" name="Symbol zastępczy zawartości 3"/>
          <p:cNvSpPr txBox="1">
            <a:spLocks/>
          </p:cNvSpPr>
          <p:nvPr/>
        </p:nvSpPr>
        <p:spPr bwMode="auto">
          <a:xfrm>
            <a:off x="9523164" y="414067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4,68</a:t>
            </a:r>
          </a:p>
        </p:txBody>
      </p:sp>
      <p:sp>
        <p:nvSpPr>
          <p:cNvPr id="9" name="Symbol zastępczy zawartości 3"/>
          <p:cNvSpPr txBox="1">
            <a:spLocks/>
          </p:cNvSpPr>
          <p:nvPr/>
        </p:nvSpPr>
        <p:spPr bwMode="auto">
          <a:xfrm>
            <a:off x="9523164" y="4716735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4,77</a:t>
            </a:r>
          </a:p>
        </p:txBody>
      </p:sp>
      <p:sp>
        <p:nvSpPr>
          <p:cNvPr id="10" name="Symbol zastępczy zawartości 3"/>
          <p:cNvSpPr txBox="1">
            <a:spLocks/>
          </p:cNvSpPr>
          <p:nvPr/>
        </p:nvSpPr>
        <p:spPr bwMode="auto">
          <a:xfrm>
            <a:off x="9523164" y="5148783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4,54</a:t>
            </a:r>
          </a:p>
        </p:txBody>
      </p:sp>
      <p:sp>
        <p:nvSpPr>
          <p:cNvPr id="11" name="Symbol zastępczy zawartości 3"/>
          <p:cNvSpPr txBox="1">
            <a:spLocks/>
          </p:cNvSpPr>
          <p:nvPr/>
        </p:nvSpPr>
        <p:spPr bwMode="auto">
          <a:xfrm>
            <a:off x="9523164" y="5508823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4,33</a:t>
            </a:r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 bwMode="auto">
          <a:xfrm>
            <a:off x="9523164" y="594087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3,73</a:t>
            </a:r>
          </a:p>
        </p:txBody>
      </p:sp>
      <p:sp>
        <p:nvSpPr>
          <p:cNvPr id="13" name="Symbol zastępczy zawartości 3"/>
          <p:cNvSpPr txBox="1">
            <a:spLocks/>
          </p:cNvSpPr>
          <p:nvPr/>
        </p:nvSpPr>
        <p:spPr bwMode="auto">
          <a:xfrm>
            <a:off x="9523164" y="630091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4,51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530276" y="6847358"/>
            <a:ext cx="590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Segoe Print" pitchFamily="2" charset="0"/>
              </a:rPr>
              <a:t>Czy polecił(a)byś to szkolenie innym?</a:t>
            </a:r>
            <a:endParaRPr lang="pl-PL" dirty="0">
              <a:latin typeface="Segoe Print" pitchFamily="2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7869710" y="6847358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  <a:latin typeface="Segoe Print" pitchFamily="2" charset="0"/>
              </a:rPr>
              <a:t>98% TAK</a:t>
            </a:r>
            <a:endParaRPr lang="pl-PL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132" y="179512"/>
            <a:ext cx="7920880" cy="1512887"/>
          </a:xfrm>
        </p:spPr>
        <p:txBody>
          <a:bodyPr/>
          <a:lstStyle/>
          <a:p>
            <a:r>
              <a:rPr lang="pl-PL" dirty="0" smtClean="0"/>
              <a:t>Wyniki ankiet oceniających </a:t>
            </a:r>
            <a:br>
              <a:rPr lang="pl-PL" dirty="0" smtClean="0"/>
            </a:br>
            <a:r>
              <a:rPr lang="pl-PL" dirty="0" smtClean="0"/>
              <a:t>Akademia Menedżera </a:t>
            </a:r>
            <a:br>
              <a:rPr lang="pl-PL" dirty="0" smtClean="0"/>
            </a:br>
            <a:r>
              <a:rPr lang="pl-PL" dirty="0" smtClean="0"/>
              <a:t>04. Delegowanie zadań</a:t>
            </a:r>
            <a:endParaRPr lang="pl-PL" dirty="0"/>
          </a:p>
        </p:txBody>
      </p:sp>
      <p:pic>
        <p:nvPicPr>
          <p:cNvPr id="3" name="Obraz 2" descr="Zrzut ekranu 2016-12-20 13.03.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132" y="2628503"/>
            <a:ext cx="9253496" cy="4032448"/>
          </a:xfrm>
          <a:prstGeom prst="rect">
            <a:avLst/>
          </a:prstGeom>
        </p:spPr>
      </p:pic>
      <p:sp>
        <p:nvSpPr>
          <p:cNvPr id="4" name="Symbol zastępczy zawartości 3"/>
          <p:cNvSpPr txBox="1">
            <a:spLocks/>
          </p:cNvSpPr>
          <p:nvPr/>
        </p:nvSpPr>
        <p:spPr bwMode="auto">
          <a:xfrm>
            <a:off x="9523164" y="3132559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4,84</a:t>
            </a:r>
          </a:p>
        </p:txBody>
      </p:sp>
      <p:sp>
        <p:nvSpPr>
          <p:cNvPr id="5" name="Symbol zastępczy zawartości 3"/>
          <p:cNvSpPr>
            <a:spLocks noGrp="1"/>
          </p:cNvSpPr>
          <p:nvPr>
            <p:ph idx="1"/>
          </p:nvPr>
        </p:nvSpPr>
        <p:spPr>
          <a:xfrm>
            <a:off x="234132" y="1918271"/>
            <a:ext cx="3312368" cy="926256"/>
          </a:xfrm>
        </p:spPr>
        <p:txBody>
          <a:bodyPr/>
          <a:lstStyle/>
          <a:p>
            <a:r>
              <a:rPr lang="pl-PL" dirty="0" smtClean="0"/>
              <a:t>Skala ocen 1 – 5</a:t>
            </a:r>
          </a:p>
          <a:p>
            <a:r>
              <a:rPr lang="pl-PL" dirty="0" smtClean="0"/>
              <a:t>N = 95</a:t>
            </a:r>
            <a:endParaRPr lang="pl-PL" dirty="0"/>
          </a:p>
        </p:txBody>
      </p:sp>
      <p:sp>
        <p:nvSpPr>
          <p:cNvPr id="6" name="Symbol zastępczy zawartości 3"/>
          <p:cNvSpPr txBox="1">
            <a:spLocks/>
          </p:cNvSpPr>
          <p:nvPr/>
        </p:nvSpPr>
        <p:spPr bwMode="auto">
          <a:xfrm>
            <a:off x="9523164" y="3636615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4,86</a:t>
            </a:r>
          </a:p>
        </p:txBody>
      </p:sp>
      <p:sp>
        <p:nvSpPr>
          <p:cNvPr id="7" name="Symbol zastępczy zawartości 3"/>
          <p:cNvSpPr txBox="1">
            <a:spLocks/>
          </p:cNvSpPr>
          <p:nvPr/>
        </p:nvSpPr>
        <p:spPr bwMode="auto">
          <a:xfrm>
            <a:off x="9523164" y="414067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4,92</a:t>
            </a:r>
          </a:p>
        </p:txBody>
      </p:sp>
      <p:sp>
        <p:nvSpPr>
          <p:cNvPr id="8" name="Symbol zastępczy zawartości 3"/>
          <p:cNvSpPr txBox="1">
            <a:spLocks/>
          </p:cNvSpPr>
          <p:nvPr/>
        </p:nvSpPr>
        <p:spPr bwMode="auto">
          <a:xfrm>
            <a:off x="9523164" y="4716735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4,97</a:t>
            </a:r>
          </a:p>
        </p:txBody>
      </p:sp>
      <p:sp>
        <p:nvSpPr>
          <p:cNvPr id="9" name="Symbol zastępczy zawartości 3"/>
          <p:cNvSpPr txBox="1">
            <a:spLocks/>
          </p:cNvSpPr>
          <p:nvPr/>
        </p:nvSpPr>
        <p:spPr bwMode="auto">
          <a:xfrm>
            <a:off x="9523164" y="5148783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4,80</a:t>
            </a:r>
          </a:p>
        </p:txBody>
      </p:sp>
      <p:sp>
        <p:nvSpPr>
          <p:cNvPr id="10" name="Symbol zastępczy zawartości 3"/>
          <p:cNvSpPr txBox="1">
            <a:spLocks/>
          </p:cNvSpPr>
          <p:nvPr/>
        </p:nvSpPr>
        <p:spPr bwMode="auto">
          <a:xfrm>
            <a:off x="9523164" y="5508823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4,80</a:t>
            </a:r>
          </a:p>
        </p:txBody>
      </p:sp>
      <p:sp>
        <p:nvSpPr>
          <p:cNvPr id="11" name="Symbol zastępczy zawartości 3"/>
          <p:cNvSpPr txBox="1">
            <a:spLocks/>
          </p:cNvSpPr>
          <p:nvPr/>
        </p:nvSpPr>
        <p:spPr bwMode="auto">
          <a:xfrm>
            <a:off x="9523164" y="594087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3,86</a:t>
            </a:r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 bwMode="auto">
          <a:xfrm>
            <a:off x="9523164" y="630091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4,77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530276" y="6847358"/>
            <a:ext cx="590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Segoe Print" pitchFamily="2" charset="0"/>
              </a:rPr>
              <a:t>Czy polecił(a)byś to szkolenie innym?</a:t>
            </a:r>
            <a:endParaRPr lang="pl-PL" dirty="0">
              <a:latin typeface="Segoe Print" pitchFamily="2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869710" y="6847358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  <a:latin typeface="Segoe Print" pitchFamily="2" charset="0"/>
              </a:rPr>
              <a:t>100% TAK</a:t>
            </a:r>
            <a:endParaRPr lang="pl-PL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132" y="179512"/>
            <a:ext cx="7920880" cy="1512887"/>
          </a:xfrm>
        </p:spPr>
        <p:txBody>
          <a:bodyPr/>
          <a:lstStyle/>
          <a:p>
            <a:r>
              <a:rPr lang="pl-PL" dirty="0" smtClean="0"/>
              <a:t>Wyniki ankiet oceniających </a:t>
            </a:r>
            <a:br>
              <a:rPr lang="pl-PL" dirty="0" smtClean="0"/>
            </a:br>
            <a:r>
              <a:rPr lang="pl-PL" dirty="0" smtClean="0"/>
              <a:t>Akademia Menedżera </a:t>
            </a:r>
            <a:br>
              <a:rPr lang="pl-PL" dirty="0" smtClean="0"/>
            </a:br>
            <a:r>
              <a:rPr lang="pl-PL" dirty="0" smtClean="0"/>
              <a:t>05. Planowanie, organizowanie pracy</a:t>
            </a:r>
            <a:endParaRPr lang="pl-PL" dirty="0"/>
          </a:p>
        </p:txBody>
      </p:sp>
      <p:pic>
        <p:nvPicPr>
          <p:cNvPr id="3" name="Obraz 2" descr="Zrzut ekranu 2016-12-20 13.03.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132" y="2628503"/>
            <a:ext cx="9253496" cy="4032448"/>
          </a:xfrm>
          <a:prstGeom prst="rect">
            <a:avLst/>
          </a:prstGeom>
        </p:spPr>
      </p:pic>
      <p:sp>
        <p:nvSpPr>
          <p:cNvPr id="4" name="Symbol zastępczy zawartości 3"/>
          <p:cNvSpPr txBox="1">
            <a:spLocks/>
          </p:cNvSpPr>
          <p:nvPr/>
        </p:nvSpPr>
        <p:spPr bwMode="auto">
          <a:xfrm>
            <a:off x="9523164" y="3132559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4,88</a:t>
            </a:r>
          </a:p>
        </p:txBody>
      </p:sp>
      <p:sp>
        <p:nvSpPr>
          <p:cNvPr id="5" name="Symbol zastępczy zawartości 3"/>
          <p:cNvSpPr>
            <a:spLocks noGrp="1"/>
          </p:cNvSpPr>
          <p:nvPr>
            <p:ph idx="1"/>
          </p:nvPr>
        </p:nvSpPr>
        <p:spPr>
          <a:xfrm>
            <a:off x="234132" y="1918271"/>
            <a:ext cx="3312368" cy="926256"/>
          </a:xfrm>
        </p:spPr>
        <p:txBody>
          <a:bodyPr/>
          <a:lstStyle/>
          <a:p>
            <a:r>
              <a:rPr lang="pl-PL" dirty="0" smtClean="0"/>
              <a:t>Skala ocen 1 – 5</a:t>
            </a:r>
          </a:p>
          <a:p>
            <a:r>
              <a:rPr lang="pl-PL" dirty="0" smtClean="0"/>
              <a:t>N = 89</a:t>
            </a:r>
            <a:endParaRPr lang="pl-PL" dirty="0"/>
          </a:p>
        </p:txBody>
      </p:sp>
      <p:sp>
        <p:nvSpPr>
          <p:cNvPr id="6" name="Symbol zastępczy zawartości 3"/>
          <p:cNvSpPr txBox="1">
            <a:spLocks/>
          </p:cNvSpPr>
          <p:nvPr/>
        </p:nvSpPr>
        <p:spPr bwMode="auto">
          <a:xfrm>
            <a:off x="9523164" y="3636615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4,96</a:t>
            </a:r>
          </a:p>
        </p:txBody>
      </p:sp>
      <p:sp>
        <p:nvSpPr>
          <p:cNvPr id="7" name="Symbol zastępczy zawartości 3"/>
          <p:cNvSpPr txBox="1">
            <a:spLocks/>
          </p:cNvSpPr>
          <p:nvPr/>
        </p:nvSpPr>
        <p:spPr bwMode="auto">
          <a:xfrm>
            <a:off x="9523164" y="414067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4,92</a:t>
            </a:r>
          </a:p>
        </p:txBody>
      </p:sp>
      <p:sp>
        <p:nvSpPr>
          <p:cNvPr id="8" name="Symbol zastępczy zawartości 3"/>
          <p:cNvSpPr txBox="1">
            <a:spLocks/>
          </p:cNvSpPr>
          <p:nvPr/>
        </p:nvSpPr>
        <p:spPr bwMode="auto">
          <a:xfrm>
            <a:off x="9523164" y="4716735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5,00</a:t>
            </a:r>
          </a:p>
        </p:txBody>
      </p:sp>
      <p:sp>
        <p:nvSpPr>
          <p:cNvPr id="9" name="Symbol zastępczy zawartości 3"/>
          <p:cNvSpPr txBox="1">
            <a:spLocks/>
          </p:cNvSpPr>
          <p:nvPr/>
        </p:nvSpPr>
        <p:spPr bwMode="auto">
          <a:xfrm>
            <a:off x="9523164" y="5148783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4,83</a:t>
            </a:r>
          </a:p>
        </p:txBody>
      </p:sp>
      <p:sp>
        <p:nvSpPr>
          <p:cNvPr id="10" name="Symbol zastępczy zawartości 3"/>
          <p:cNvSpPr txBox="1">
            <a:spLocks/>
          </p:cNvSpPr>
          <p:nvPr/>
        </p:nvSpPr>
        <p:spPr bwMode="auto">
          <a:xfrm>
            <a:off x="9523164" y="5508823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4,83</a:t>
            </a:r>
          </a:p>
        </p:txBody>
      </p:sp>
      <p:sp>
        <p:nvSpPr>
          <p:cNvPr id="11" name="Symbol zastępczy zawartości 3"/>
          <p:cNvSpPr txBox="1">
            <a:spLocks/>
          </p:cNvSpPr>
          <p:nvPr/>
        </p:nvSpPr>
        <p:spPr bwMode="auto">
          <a:xfrm>
            <a:off x="9523164" y="594087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3,90</a:t>
            </a:r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 bwMode="auto">
          <a:xfrm>
            <a:off x="9523164" y="630091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4,90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530276" y="6847358"/>
            <a:ext cx="590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Segoe Print" pitchFamily="2" charset="0"/>
              </a:rPr>
              <a:t>Czy polecił(a)byś to szkolenie innym?</a:t>
            </a:r>
            <a:endParaRPr lang="pl-PL" dirty="0">
              <a:latin typeface="Segoe Print" pitchFamily="2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869710" y="6847358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  <a:latin typeface="Segoe Print" pitchFamily="2" charset="0"/>
              </a:rPr>
              <a:t>100% TAK</a:t>
            </a:r>
            <a:endParaRPr lang="pl-PL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132" y="179512"/>
            <a:ext cx="8424936" cy="1512887"/>
          </a:xfrm>
        </p:spPr>
        <p:txBody>
          <a:bodyPr/>
          <a:lstStyle/>
          <a:p>
            <a:r>
              <a:rPr lang="pl-PL" sz="2600" dirty="0" smtClean="0"/>
              <a:t>Wyniki ankiet oceniających </a:t>
            </a:r>
            <a:br>
              <a:rPr lang="pl-PL" sz="2600" dirty="0" smtClean="0"/>
            </a:br>
            <a:r>
              <a:rPr lang="pl-PL" sz="2600" dirty="0" smtClean="0"/>
              <a:t>Akademia Menedżera </a:t>
            </a:r>
            <a:br>
              <a:rPr lang="pl-PL" sz="2600" dirty="0" smtClean="0"/>
            </a:br>
            <a:r>
              <a:rPr lang="pl-PL" sz="2600" dirty="0" smtClean="0"/>
              <a:t>06. Rozwiązywanie problemów - współpraca </a:t>
            </a:r>
            <a:br>
              <a:rPr lang="pl-PL" sz="2600" dirty="0" smtClean="0"/>
            </a:br>
            <a:r>
              <a:rPr lang="pl-PL" sz="2600" dirty="0" smtClean="0"/>
              <a:t>w zespole i  pomiędzy zespołami</a:t>
            </a:r>
            <a:endParaRPr lang="pl-PL" sz="2600" dirty="0"/>
          </a:p>
        </p:txBody>
      </p:sp>
      <p:pic>
        <p:nvPicPr>
          <p:cNvPr id="3" name="Obraz 2" descr="Zrzut ekranu 2016-12-20 13.03.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132" y="2628503"/>
            <a:ext cx="9253496" cy="4032448"/>
          </a:xfrm>
          <a:prstGeom prst="rect">
            <a:avLst/>
          </a:prstGeom>
        </p:spPr>
      </p:pic>
      <p:sp>
        <p:nvSpPr>
          <p:cNvPr id="4" name="Symbol zastępczy zawartości 3"/>
          <p:cNvSpPr txBox="1">
            <a:spLocks/>
          </p:cNvSpPr>
          <p:nvPr/>
        </p:nvSpPr>
        <p:spPr bwMode="auto">
          <a:xfrm>
            <a:off x="9523164" y="3132559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4,85</a:t>
            </a:r>
          </a:p>
        </p:txBody>
      </p:sp>
      <p:sp>
        <p:nvSpPr>
          <p:cNvPr id="5" name="Symbol zastępczy zawartości 3"/>
          <p:cNvSpPr>
            <a:spLocks noGrp="1"/>
          </p:cNvSpPr>
          <p:nvPr>
            <p:ph idx="1"/>
          </p:nvPr>
        </p:nvSpPr>
        <p:spPr>
          <a:xfrm>
            <a:off x="234132" y="1918271"/>
            <a:ext cx="3312368" cy="926256"/>
          </a:xfrm>
        </p:spPr>
        <p:txBody>
          <a:bodyPr/>
          <a:lstStyle/>
          <a:p>
            <a:r>
              <a:rPr lang="pl-PL" dirty="0" smtClean="0"/>
              <a:t>Skala ocen 1 – 5</a:t>
            </a:r>
          </a:p>
          <a:p>
            <a:r>
              <a:rPr lang="pl-PL" dirty="0" smtClean="0"/>
              <a:t>N = 102</a:t>
            </a:r>
            <a:endParaRPr lang="pl-PL" dirty="0"/>
          </a:p>
        </p:txBody>
      </p:sp>
      <p:sp>
        <p:nvSpPr>
          <p:cNvPr id="6" name="Symbol zastępczy zawartości 3"/>
          <p:cNvSpPr txBox="1">
            <a:spLocks/>
          </p:cNvSpPr>
          <p:nvPr/>
        </p:nvSpPr>
        <p:spPr bwMode="auto">
          <a:xfrm>
            <a:off x="9523164" y="3636615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4,96</a:t>
            </a:r>
          </a:p>
        </p:txBody>
      </p:sp>
      <p:sp>
        <p:nvSpPr>
          <p:cNvPr id="7" name="Symbol zastępczy zawartości 3"/>
          <p:cNvSpPr txBox="1">
            <a:spLocks/>
          </p:cNvSpPr>
          <p:nvPr/>
        </p:nvSpPr>
        <p:spPr bwMode="auto">
          <a:xfrm>
            <a:off x="9523164" y="414067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4,94</a:t>
            </a:r>
          </a:p>
        </p:txBody>
      </p:sp>
      <p:sp>
        <p:nvSpPr>
          <p:cNvPr id="8" name="Symbol zastępczy zawartości 3"/>
          <p:cNvSpPr txBox="1">
            <a:spLocks/>
          </p:cNvSpPr>
          <p:nvPr/>
        </p:nvSpPr>
        <p:spPr bwMode="auto">
          <a:xfrm>
            <a:off x="9523164" y="4716735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5,00</a:t>
            </a:r>
          </a:p>
        </p:txBody>
      </p:sp>
      <p:sp>
        <p:nvSpPr>
          <p:cNvPr id="9" name="Symbol zastępczy zawartości 3"/>
          <p:cNvSpPr txBox="1">
            <a:spLocks/>
          </p:cNvSpPr>
          <p:nvPr/>
        </p:nvSpPr>
        <p:spPr bwMode="auto">
          <a:xfrm>
            <a:off x="9523164" y="5148783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4,81</a:t>
            </a:r>
          </a:p>
        </p:txBody>
      </p:sp>
      <p:sp>
        <p:nvSpPr>
          <p:cNvPr id="10" name="Symbol zastępczy zawartości 3"/>
          <p:cNvSpPr txBox="1">
            <a:spLocks/>
          </p:cNvSpPr>
          <p:nvPr/>
        </p:nvSpPr>
        <p:spPr bwMode="auto">
          <a:xfrm>
            <a:off x="9523164" y="5508823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4,80</a:t>
            </a:r>
          </a:p>
        </p:txBody>
      </p:sp>
      <p:sp>
        <p:nvSpPr>
          <p:cNvPr id="11" name="Symbol zastępczy zawartości 3"/>
          <p:cNvSpPr txBox="1">
            <a:spLocks/>
          </p:cNvSpPr>
          <p:nvPr/>
        </p:nvSpPr>
        <p:spPr bwMode="auto">
          <a:xfrm>
            <a:off x="9523164" y="594087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3,58</a:t>
            </a:r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 bwMode="auto">
          <a:xfrm>
            <a:off x="9523164" y="6300911"/>
            <a:ext cx="9361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4" tIns="49768" rIns="99534" bIns="49768" numCol="1" anchor="t" anchorCtr="0" compatLnSpc="1">
            <a:prstTxWarp prst="textNoShape">
              <a:avLst/>
            </a:prstTxWarp>
          </a:bodyPr>
          <a:lstStyle/>
          <a:p>
            <a:pPr marL="373063" marR="0" lvl="0" indent="-373063" algn="ctr" defTabSz="9953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10000"/>
              <a:tabLst/>
              <a:defRPr/>
            </a:pPr>
            <a:r>
              <a:rPr kumimoji="0" lang="pl-PL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ＭＳ Ｐゴシック" charset="-128"/>
                <a:cs typeface="+mn-cs"/>
              </a:rPr>
              <a:t>4,87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530276" y="6847358"/>
            <a:ext cx="590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Segoe Print" pitchFamily="2" charset="0"/>
              </a:rPr>
              <a:t>Czy polecił(a)byś to szkolenie innym?</a:t>
            </a:r>
            <a:endParaRPr lang="pl-PL" dirty="0">
              <a:latin typeface="Segoe Print" pitchFamily="2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869710" y="6847358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  <a:latin typeface="Segoe Print" pitchFamily="2" charset="0"/>
              </a:rPr>
              <a:t>100% TAK</a:t>
            </a:r>
            <a:endParaRPr lang="pl-PL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agnieszka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188" y="2088443"/>
            <a:ext cx="2676745" cy="2880000"/>
          </a:xfrm>
          <a:prstGeom prst="rect">
            <a:avLst/>
          </a:prstGeom>
        </p:spPr>
      </p:pic>
      <p:pic>
        <p:nvPicPr>
          <p:cNvPr id="5" name="Obraz 4" descr="sebastia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0536" y="2088443"/>
            <a:ext cx="2676745" cy="2880000"/>
          </a:xfrm>
          <a:prstGeom prst="rect">
            <a:avLst/>
          </a:prstGeom>
        </p:spPr>
      </p:pic>
      <p:pic>
        <p:nvPicPr>
          <p:cNvPr id="6" name="Obraz 5" descr="kolko_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2884" y="2088443"/>
            <a:ext cx="2880000" cy="2880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140" y="252239"/>
            <a:ext cx="9577064" cy="717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 rot="5400000">
            <a:off x="8493856" y="270138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990000"/>
                </a:solidFill>
                <a:latin typeface="Segoe Print" pitchFamily="2" charset="0"/>
              </a:rPr>
              <a:t>Cele szkoleń</a:t>
            </a:r>
            <a:endParaRPr lang="pl-PL" sz="3600" dirty="0">
              <a:solidFill>
                <a:srgbClr val="990000"/>
              </a:solidFill>
              <a:latin typeface="Segoe Print" pitchFamily="2" charset="0"/>
            </a:endParaRPr>
          </a:p>
        </p:txBody>
      </p:sp>
      <p:sp>
        <p:nvSpPr>
          <p:cNvPr id="5" name="Prostokąt 4"/>
          <p:cNvSpPr/>
          <p:nvPr/>
        </p:nvSpPr>
        <p:spPr bwMode="auto">
          <a:xfrm>
            <a:off x="9811196" y="108223"/>
            <a:ext cx="882204" cy="1152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112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6140" y="251520"/>
            <a:ext cx="9505057" cy="648791"/>
          </a:xfrm>
        </p:spPr>
        <p:txBody>
          <a:bodyPr/>
          <a:lstStyle/>
          <a:p>
            <a:r>
              <a:rPr lang="pl-PL" dirty="0" smtClean="0"/>
              <a:t>Ocena pracy uczestników na szkoleniach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4132" y="900311"/>
            <a:ext cx="7560840" cy="6336704"/>
          </a:xfrm>
        </p:spPr>
        <p:txBody>
          <a:bodyPr/>
          <a:lstStyle/>
          <a:p>
            <a:r>
              <a:rPr lang="pl-PL" dirty="0" smtClean="0"/>
              <a:t>Większość osób bardzo aktywna </a:t>
            </a:r>
          </a:p>
          <a:p>
            <a:pPr lvl="1"/>
            <a:r>
              <a:rPr lang="pl-PL" dirty="0" smtClean="0"/>
              <a:t>Duża otwartość - praca na konkretnych przykładach „z życia wziętych”</a:t>
            </a:r>
          </a:p>
          <a:p>
            <a:pPr lvl="1"/>
            <a:r>
              <a:rPr lang="pl-PL" dirty="0" smtClean="0"/>
              <a:t>Wspólne rozwiązywanie problemów</a:t>
            </a:r>
          </a:p>
          <a:p>
            <a:pPr lvl="1"/>
            <a:r>
              <a:rPr lang="pl-PL" dirty="0" smtClean="0"/>
              <a:t>Dzielenie się wiedzą i doświadczeniem</a:t>
            </a:r>
          </a:p>
          <a:p>
            <a:pPr lvl="1">
              <a:buNone/>
            </a:pPr>
            <a:endParaRPr lang="pl-PL" dirty="0" smtClean="0"/>
          </a:p>
          <a:p>
            <a:r>
              <a:rPr lang="pl-PL" dirty="0" smtClean="0"/>
              <a:t>Materiały wypracowywane w zespołach czy indywidualnie merytoryczne </a:t>
            </a:r>
          </a:p>
          <a:p>
            <a:endParaRPr lang="pl-PL" dirty="0" smtClean="0"/>
          </a:p>
          <a:p>
            <a:r>
              <a:rPr lang="pl-PL" dirty="0" smtClean="0"/>
              <a:t>Więcej konstruktywnych rozmów, niż narzekania </a:t>
            </a:r>
            <a:r>
              <a:rPr lang="pl-PL" dirty="0" smtClean="0">
                <a:sym typeface="Wingdings" pitchFamily="2" charset="2"/>
              </a:rPr>
              <a:t></a:t>
            </a:r>
          </a:p>
          <a:p>
            <a:endParaRPr lang="pl-PL" dirty="0" smtClean="0"/>
          </a:p>
          <a:p>
            <a:r>
              <a:rPr lang="pl-PL" dirty="0" smtClean="0"/>
              <a:t>Konkretne przykłady zachowań na pytanie „Co zmieniłeś/</a:t>
            </a:r>
            <a:r>
              <a:rPr lang="pl-PL" dirty="0" err="1" smtClean="0"/>
              <a:t>aś</a:t>
            </a:r>
            <a:r>
              <a:rPr lang="pl-PL" dirty="0" smtClean="0"/>
              <a:t>, co wprowadziłaś/</a:t>
            </a:r>
            <a:r>
              <a:rPr lang="pl-PL" dirty="0" err="1" smtClean="0"/>
              <a:t>eś</a:t>
            </a:r>
            <a:r>
              <a:rPr lang="pl-PL" dirty="0" smtClean="0"/>
              <a:t> po ostatnim szkoleniu”</a:t>
            </a:r>
          </a:p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3074" name="Picture 2" descr="D:\LIPKA\&amp;Moi Klienci\Enea Poznań\delegowanie\zdjęcia delegowanie i motywacja\do przepisania\20161123_141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19795">
            <a:off x="7846365" y="1557703"/>
            <a:ext cx="1800000" cy="2671782"/>
          </a:xfrm>
          <a:prstGeom prst="rect">
            <a:avLst/>
          </a:prstGeom>
          <a:noFill/>
        </p:spPr>
      </p:pic>
      <p:pic>
        <p:nvPicPr>
          <p:cNvPr id="3075" name="Picture 3" descr="D:\LIPKA\&amp;Moi Klienci\Enea Poznań\delegowanie\zdjęcia delegowanie i motywacja\20161209_131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63530">
            <a:off x="8400200" y="2118385"/>
            <a:ext cx="1800000" cy="2481931"/>
          </a:xfrm>
          <a:prstGeom prst="rect">
            <a:avLst/>
          </a:prstGeom>
          <a:noFill/>
        </p:spPr>
      </p:pic>
      <p:pic>
        <p:nvPicPr>
          <p:cNvPr id="3076" name="Picture 4" descr="D:\LIPKA\&amp;Moi Klienci\Enea Poznań\prowadzenie spotkań\zdjęcia\20161019_1319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72063">
            <a:off x="8569818" y="4059493"/>
            <a:ext cx="1800000" cy="1983066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2964" y="4572719"/>
            <a:ext cx="1800000" cy="27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2164" y="1012663"/>
            <a:ext cx="9712191" cy="65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000" y="0"/>
            <a:ext cx="9073008" cy="1512887"/>
          </a:xfrm>
        </p:spPr>
        <p:txBody>
          <a:bodyPr/>
          <a:lstStyle/>
          <a:p>
            <a:r>
              <a:rPr lang="pl-PL" dirty="0" smtClean="0"/>
              <a:t>Informacje od uczestników, co zmienili </a:t>
            </a:r>
            <a:br>
              <a:rPr lang="pl-PL" dirty="0" smtClean="0"/>
            </a:br>
            <a:r>
              <a:rPr lang="pl-PL" dirty="0" smtClean="0"/>
              <a:t>w swojej pracy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 bwMode="auto">
          <a:xfrm>
            <a:off x="8515052" y="0"/>
            <a:ext cx="1728192" cy="12603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112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Obraz 4" descr="dt fin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75092" y="432351"/>
            <a:ext cx="1338528" cy="82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000" y="108223"/>
            <a:ext cx="8640960" cy="1512887"/>
          </a:xfrm>
        </p:spPr>
        <p:txBody>
          <a:bodyPr/>
          <a:lstStyle/>
          <a:p>
            <a:r>
              <a:rPr lang="pl-PL" dirty="0" smtClean="0"/>
              <a:t>Wdrożone konkretne zachowania. </a:t>
            </a:r>
            <a:br>
              <a:rPr lang="pl-PL" dirty="0" smtClean="0"/>
            </a:br>
            <a:r>
              <a:rPr lang="pl-PL" dirty="0" smtClean="0"/>
              <a:t>Zakres:  stawianie celów, delegowanie zadań</a:t>
            </a: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63" y="1620391"/>
            <a:ext cx="1064243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000" y="0"/>
            <a:ext cx="6768753" cy="1512887"/>
          </a:xfrm>
        </p:spPr>
        <p:txBody>
          <a:bodyPr/>
          <a:lstStyle/>
          <a:p>
            <a:r>
              <a:rPr lang="pl-PL" dirty="0" smtClean="0"/>
              <a:t>Wdrożone konkretne zachowania. </a:t>
            </a:r>
            <a:br>
              <a:rPr lang="pl-PL" dirty="0" smtClean="0"/>
            </a:br>
            <a:r>
              <a:rPr lang="pl-PL" dirty="0" smtClean="0"/>
              <a:t>Zakres:  motywowanie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9941"/>
            <a:ext cx="10668761" cy="4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000" y="539552"/>
            <a:ext cx="9001001" cy="720799"/>
          </a:xfrm>
        </p:spPr>
        <p:txBody>
          <a:bodyPr/>
          <a:lstStyle/>
          <a:p>
            <a:r>
              <a:rPr lang="pl-PL" dirty="0" smtClean="0"/>
              <a:t>Konkretne zachowania – monitorowanie </a:t>
            </a: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172" y="1555653"/>
            <a:ext cx="9314532" cy="575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000" y="179512"/>
            <a:ext cx="7992889" cy="1512887"/>
          </a:xfrm>
        </p:spPr>
        <p:txBody>
          <a:bodyPr/>
          <a:lstStyle/>
          <a:p>
            <a:r>
              <a:rPr lang="pl-PL" dirty="0" smtClean="0"/>
              <a:t>Wdrożone konkretne zachowania. </a:t>
            </a:r>
            <a:br>
              <a:rPr lang="pl-PL" dirty="0" smtClean="0"/>
            </a:br>
            <a:r>
              <a:rPr lang="pl-PL" dirty="0" smtClean="0"/>
              <a:t>Zakres: zmniejszenie własnego stresu</a:t>
            </a:r>
            <a:endParaRPr lang="pl-PL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2284" y="1764407"/>
            <a:ext cx="7560000" cy="553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szablon_opta_2014">
  <a:themeElements>
    <a:clrScheme name="opta szara">
      <a:dk1>
        <a:srgbClr val="151515"/>
      </a:dk1>
      <a:lt1>
        <a:srgbClr val="FFFFFF"/>
      </a:lt1>
      <a:dk2>
        <a:srgbClr val="151515"/>
      </a:dk2>
      <a:lt2>
        <a:srgbClr val="FFFFFF"/>
      </a:lt2>
      <a:accent1>
        <a:srgbClr val="D2D2D2"/>
      </a:accent1>
      <a:accent2>
        <a:srgbClr val="C1C1C1"/>
      </a:accent2>
      <a:accent3>
        <a:srgbClr val="A3A3A3"/>
      </a:accent3>
      <a:accent4>
        <a:srgbClr val="A3A3A3"/>
      </a:accent4>
      <a:accent5>
        <a:srgbClr val="4C4C4C"/>
      </a:accent5>
      <a:accent6>
        <a:srgbClr val="333333"/>
      </a:accent6>
      <a:hlink>
        <a:srgbClr val="17BBFD"/>
      </a:hlink>
      <a:folHlink>
        <a:srgbClr val="FF79C2"/>
      </a:folHlink>
    </a:clrScheme>
    <a:fontScheme name="op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29" tIns="45714" rIns="91429" bIns="45714" numCol="1" anchor="t" anchorCtr="0" compatLnSpc="1">
        <a:prstTxWarp prst="textNoShape">
          <a:avLst/>
        </a:prstTxWarp>
      </a:bodyPr>
      <a:lstStyle>
        <a:defPPr marL="0" marR="0" indent="0" algn="l" defTabSz="111125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pl-PL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29" tIns="45714" rIns="91429" bIns="45714" numCol="1" anchor="t" anchorCtr="0" compatLnSpc="1">
        <a:prstTxWarp prst="textNoShape">
          <a:avLst/>
        </a:prstTxWarp>
      </a:bodyPr>
      <a:lstStyle>
        <a:defPPr marL="0" marR="0" indent="0" algn="l" defTabSz="111125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pl-PL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p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szablon_opta_2014</Template>
  <TotalTime>882</TotalTime>
  <Words>445</Words>
  <Application>Microsoft Office PowerPoint</Application>
  <PresentationFormat>Niestandardowy</PresentationFormat>
  <Paragraphs>141</Paragraphs>
  <Slides>24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  <vt:variant>
        <vt:lpstr>Pokazy niestandardowe</vt:lpstr>
      </vt:variant>
      <vt:variant>
        <vt:i4>1</vt:i4>
      </vt:variant>
    </vt:vector>
  </HeadingPairs>
  <TitlesOfParts>
    <vt:vector size="26" baseType="lpstr">
      <vt:lpstr>szablon_opta_2014</vt:lpstr>
      <vt:lpstr>Podsumowanie projektu  „Akademia Menedżera”</vt:lpstr>
      <vt:lpstr>Moduły naszych szkoleń</vt:lpstr>
      <vt:lpstr>Slajd 3</vt:lpstr>
      <vt:lpstr>Ocena pracy uczestników na szkoleniach</vt:lpstr>
      <vt:lpstr>Informacje od uczestników, co zmienili  w swojej pracy</vt:lpstr>
      <vt:lpstr>Wdrożone konkretne zachowania.  Zakres:  stawianie celów, delegowanie zadań</vt:lpstr>
      <vt:lpstr>Wdrożone konkretne zachowania.  Zakres:  motywowanie</vt:lpstr>
      <vt:lpstr>Konkretne zachowania – monitorowanie </vt:lpstr>
      <vt:lpstr>Wdrożone konkretne zachowania.  Zakres: zmniejszenie własnego stresu</vt:lpstr>
      <vt:lpstr>Informacje od uczestników nieformalne, na temat szkoleń</vt:lpstr>
      <vt:lpstr>Rekomendacje na przyszłość - szkolenia</vt:lpstr>
      <vt:lpstr>Rekomendacje na przyszłość  dla kierowników:  wzmacnianie umiejętności koordynatorów</vt:lpstr>
      <vt:lpstr>Rekomendacje dla dyrektorów, by wzmacniać umiejętności kierowników</vt:lpstr>
      <vt:lpstr>Slajd 14</vt:lpstr>
      <vt:lpstr>Nasze dodatkowe działania:</vt:lpstr>
      <vt:lpstr>Poziom zadowolenia uczestników – wyniki ankiet oceniających</vt:lpstr>
      <vt:lpstr>Ankieta oceniająca szkolenie</vt:lpstr>
      <vt:lpstr>Wyniki ankiet oceniających  Akademia Menedżera  01. Role Menedżera</vt:lpstr>
      <vt:lpstr>Wyniki ankiet oceniających  Akademia Menedżera  02. Prowadzenie spotkań z zespołem</vt:lpstr>
      <vt:lpstr>Wyniki ankiet oceniających  Akademia Menedżera  03. Angażowanie i wzbudzanie motywacji</vt:lpstr>
      <vt:lpstr>Wyniki ankiet oceniających  Akademia Menedżera  04. Delegowanie zadań</vt:lpstr>
      <vt:lpstr>Wyniki ankiet oceniających  Akademia Menedżera  05. Planowanie, organizowanie pracy</vt:lpstr>
      <vt:lpstr>Wyniki ankiet oceniających  Akademia Menedżera  06. Rozwiązywanie problemów - współpraca  w zespole i  pomiędzy zespołami</vt:lpstr>
      <vt:lpstr>Slajd 24</vt:lpstr>
      <vt:lpstr>Pokaz niestandardowy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OPTA | Agnieszka Lipka</dc:creator>
  <cp:lastModifiedBy>OPTA - Liliana Wieliczko</cp:lastModifiedBy>
  <cp:revision>276</cp:revision>
  <cp:lastPrinted>2000-12-07T13:53:49Z</cp:lastPrinted>
  <dcterms:created xsi:type="dcterms:W3CDTF">2014-10-24T11:02:08Z</dcterms:created>
  <dcterms:modified xsi:type="dcterms:W3CDTF">2017-05-09T19:09:39Z</dcterms:modified>
</cp:coreProperties>
</file>